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20"/>
  </p:notesMasterIdLst>
  <p:sldIdLst>
    <p:sldId id="267" r:id="rId6"/>
    <p:sldId id="257" r:id="rId7"/>
    <p:sldId id="268" r:id="rId8"/>
    <p:sldId id="272" r:id="rId9"/>
    <p:sldId id="258" r:id="rId10"/>
    <p:sldId id="264" r:id="rId11"/>
    <p:sldId id="269" r:id="rId12"/>
    <p:sldId id="260" r:id="rId13"/>
    <p:sldId id="263" r:id="rId14"/>
    <p:sldId id="276" r:id="rId15"/>
    <p:sldId id="274" r:id="rId16"/>
    <p:sldId id="275" r:id="rId17"/>
    <p:sldId id="277" r:id="rId18"/>
    <p:sldId id="25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171AA9"/>
    <a:srgbClr val="009900"/>
    <a:srgbClr val="00CC00"/>
    <a:srgbClr val="FF99FF"/>
    <a:srgbClr val="FF66CC"/>
    <a:srgbClr val="9D2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65" autoAdjust="0"/>
    <p:restoredTop sz="94660"/>
  </p:normalViewPr>
  <p:slideViewPr>
    <p:cSldViewPr>
      <p:cViewPr>
        <p:scale>
          <a:sx n="59" d="100"/>
          <a:sy n="59" d="100"/>
        </p:scale>
        <p:origin x="-99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B4881-73FC-4199-9435-2E7EC4E54D7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BD9E0-9DE0-4693-982A-DBEF417C4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8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4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03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47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948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095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18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04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147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7605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655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096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15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0216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437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037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2703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7938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675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3610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5079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4996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7472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211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8061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9441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4775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399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6551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550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8606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172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1223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1137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5787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2860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703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484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7025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6134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7032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9965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6870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23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21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0EE30E-3448-4E28-A0DE-3B63565A6DD2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49A691-61DC-4BBA-B9EC-F0F7F21BABC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9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27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24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37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8" y="0"/>
            <a:ext cx="933451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1472" y="500042"/>
            <a:ext cx="82153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Monotype Corsiva" pitchFamily="66" charset="0"/>
              </a:rPr>
              <a:t>Интерактивная  дидактическая  игра  </a:t>
            </a:r>
            <a:r>
              <a:rPr lang="ru-RU" sz="4400" b="1" dirty="0" smtClean="0">
                <a:latin typeface="Monotype Corsiva" pitchFamily="66" charset="0"/>
              </a:rPr>
              <a:t>«Волшебная страна математики»</a:t>
            </a:r>
            <a:endParaRPr lang="ru-RU" sz="4400" b="1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5474096"/>
            <a:ext cx="2928958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hlinkClick r:id="rId3" action="ppaction://hlinksldjump"/>
              </a:rPr>
              <a:t>Начать игру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0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Муниципальное дошкольное   образовательное учреждение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«Детский сад № 358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Тракторозаводского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района Волгограда»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-1" y="482776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Разработчик: воспитатель </a:t>
            </a:r>
            <a:r>
              <a:rPr lang="ru-RU" b="1" dirty="0" err="1" smtClean="0"/>
              <a:t>Решмедилова</a:t>
            </a:r>
            <a:r>
              <a:rPr lang="ru-RU" b="1" dirty="0" smtClean="0"/>
              <a:t> А.А.</a:t>
            </a:r>
            <a:endParaRPr lang="ru-RU" b="1" dirty="0" smtClean="0"/>
          </a:p>
          <a:p>
            <a:pPr algn="r"/>
            <a:r>
              <a:rPr lang="ru-RU" b="1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08" y="4509120"/>
            <a:ext cx="7098582" cy="234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736" y="130206"/>
            <a:ext cx="5832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Monotype Corsiva" pitchFamily="66" charset="0"/>
              </a:rPr>
              <a:t>Пословицы и поговорки по математике для дошкольников</a:t>
            </a:r>
            <a:endParaRPr lang="ru-RU" sz="3600" b="1" dirty="0" smtClean="0"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714348" cy="542350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214282" y="6000768"/>
            <a:ext cx="571504" cy="68522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046142" y="1084313"/>
            <a:ext cx="809785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altLang="ru-RU" sz="3200" dirty="0">
                <a:solidFill>
                  <a:srgbClr val="171AA9"/>
                </a:solidFill>
                <a:latin typeface="Arial" charset="0"/>
              </a:rPr>
              <a:t>Одно дерево срубишь – десять посади.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altLang="ru-RU" sz="3200" dirty="0">
                <a:solidFill>
                  <a:srgbClr val="171AA9"/>
                </a:solidFill>
                <a:latin typeface="Arial" charset="0"/>
              </a:rPr>
              <a:t>Один в поле не воин.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altLang="ru-RU" sz="3200" dirty="0">
                <a:solidFill>
                  <a:srgbClr val="171AA9"/>
                </a:solidFill>
                <a:latin typeface="Arial" charset="0"/>
              </a:rPr>
              <a:t>Семь раз отмерь, один раз отрежь.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altLang="ru-RU" sz="3200" dirty="0">
                <a:solidFill>
                  <a:srgbClr val="171AA9"/>
                </a:solidFill>
                <a:latin typeface="Arial" charset="0"/>
              </a:rPr>
              <a:t>Два друга – мороз да вьюга.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altLang="ru-RU" sz="3200" dirty="0">
                <a:solidFill>
                  <a:srgbClr val="171AA9"/>
                </a:solidFill>
                <a:latin typeface="Arial" charset="0"/>
              </a:rPr>
              <a:t>Обещанного три года ждут.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altLang="ru-RU" sz="3200" dirty="0">
                <a:solidFill>
                  <a:srgbClr val="171AA9"/>
                </a:solidFill>
                <a:latin typeface="Arial" charset="0"/>
              </a:rPr>
              <a:t>Пятое колесо в телеге.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ickimage.ru/wp-content/uploads/images/detskie/geometricalfigures/geometrisheskiefiguri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786710" y="5572140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428596" y="5572140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98"/>
            <a:ext cx="9166660" cy="676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090200" y="1928802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омой 10">
            <a:hlinkClick r:id="" action="ppaction://hlinkshowjump?jump=firstslide" highlightClick="1"/>
          </p:cNvPr>
          <p:cNvSpPr/>
          <p:nvPr/>
        </p:nvSpPr>
        <p:spPr>
          <a:xfrm>
            <a:off x="179512" y="1804806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08720"/>
            <a:ext cx="4213225" cy="33289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https://fsd.multiurok.ru/html/2018/06/21/s_5b2b8acde75d2/s921049_6_9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091" y="357743"/>
            <a:ext cx="6058552" cy="44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49213"/>
            <a:ext cx="9169400" cy="676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45679" y="1844824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1628800"/>
            <a:ext cx="4572000" cy="224676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 algn="ctr"/>
            <a:r>
              <a:rPr lang="ru-RU" sz="2800" b="1" dirty="0">
                <a:ln/>
                <a:solidFill>
                  <a:srgbClr val="FF0000"/>
                </a:solidFill>
                <a:latin typeface="Arial Narrow" pitchFamily="34" charset="0"/>
              </a:rPr>
              <a:t>ПРЯМОУГОЛЬНИК </a:t>
            </a:r>
          </a:p>
          <a:p>
            <a:pPr lvl="0" algn="ctr"/>
            <a:r>
              <a:rPr lang="ru-RU" sz="2800" b="1" dirty="0">
                <a:ln/>
                <a:solidFill>
                  <a:srgbClr val="FF0000"/>
                </a:solidFill>
                <a:latin typeface="Arial Narrow" pitchFamily="34" charset="0"/>
              </a:rPr>
              <a:t>Мой холст – не квадратный, </a:t>
            </a:r>
          </a:p>
          <a:p>
            <a:pPr lvl="0" algn="ctr"/>
            <a:r>
              <a:rPr lang="ru-RU" sz="2800" b="1" dirty="0">
                <a:ln/>
                <a:solidFill>
                  <a:srgbClr val="FF0000"/>
                </a:solidFill>
                <a:latin typeface="Arial Narrow" pitchFamily="34" charset="0"/>
              </a:rPr>
              <a:t>Он – прямоугольный! </a:t>
            </a:r>
          </a:p>
          <a:p>
            <a:pPr lvl="0" algn="ctr"/>
            <a:r>
              <a:rPr lang="ru-RU" sz="2800" b="1" dirty="0">
                <a:ln/>
                <a:solidFill>
                  <a:srgbClr val="FF0000"/>
                </a:solidFill>
                <a:latin typeface="Arial Narrow" pitchFamily="34" charset="0"/>
              </a:rPr>
              <a:t>На нем нарисую </a:t>
            </a:r>
          </a:p>
          <a:p>
            <a:pPr lvl="0" algn="ctr"/>
            <a:r>
              <a:rPr lang="ru-RU" sz="2800" b="1" dirty="0">
                <a:ln/>
                <a:solidFill>
                  <a:srgbClr val="FF0000"/>
                </a:solidFill>
                <a:latin typeface="Arial Narrow" pitchFamily="34" charset="0"/>
              </a:rPr>
              <a:t>Различные формы! </a:t>
            </a:r>
            <a:endParaRPr lang="ru-RU" sz="2800" b="1" dirty="0">
              <a:ln/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997" y="1064145"/>
            <a:ext cx="700087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14284" y="1844824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49213"/>
            <a:ext cx="9169400" cy="676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028384" y="2381307"/>
            <a:ext cx="948235" cy="104160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омой 15">
            <a:hlinkClick r:id="" action="ppaction://hlinkshowjump?jump=firstslide" highlightClick="1"/>
          </p:cNvPr>
          <p:cNvSpPr/>
          <p:nvPr/>
        </p:nvSpPr>
        <p:spPr>
          <a:xfrm>
            <a:off x="464331" y="2708920"/>
            <a:ext cx="928662" cy="82812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1585535"/>
            <a:ext cx="4572000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/>
            <a:r>
              <a:rPr lang="ru-RU" sz="2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 Narrow" pitchFamily="34" charset="0"/>
              </a:rPr>
              <a:t>ТРЕУГОЛЬНИК </a:t>
            </a:r>
          </a:p>
          <a:p>
            <a:pPr lvl="0"/>
            <a:r>
              <a:rPr lang="ru-RU" sz="2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 Narrow" pitchFamily="34" charset="0"/>
              </a:rPr>
              <a:t>Я под крышей треугольной </a:t>
            </a:r>
          </a:p>
          <a:p>
            <a:pPr lvl="0"/>
            <a:r>
              <a:rPr lang="ru-RU" sz="2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 Narrow" pitchFamily="34" charset="0"/>
              </a:rPr>
              <a:t>Спрячусь от дождя. </a:t>
            </a:r>
          </a:p>
          <a:p>
            <a:pPr lvl="0"/>
            <a:r>
              <a:rPr lang="ru-RU" sz="2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 Narrow" pitchFamily="34" charset="0"/>
              </a:rPr>
              <a:t>Крыша треугольная, </a:t>
            </a:r>
          </a:p>
          <a:p>
            <a:pPr lvl="0"/>
            <a:r>
              <a:rPr lang="ru-RU" sz="2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Arial Narrow" pitchFamily="34" charset="0"/>
              </a:rPr>
              <a:t>Спрячь скорей меня! </a:t>
            </a:r>
            <a:endParaRPr lang="ru-RU" sz="2800" b="1" dirty="0">
              <a:ln w="6600">
                <a:solidFill>
                  <a:srgbClr val="ED7D31"/>
                </a:solidFill>
                <a:prstDash val="solid"/>
              </a:ln>
              <a:solidFill>
                <a:schemeClr val="accent1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Arial Narrow" pitchFamily="34" charset="0"/>
            </a:endParaRPr>
          </a:p>
        </p:txBody>
      </p:sp>
      <p:pic>
        <p:nvPicPr>
          <p:cNvPr id="5123" name="Picture 3" descr="https://fsd.multiurok.ru/html/2018/06/21/s_5b2b8acde75d2/s921049_6_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67037"/>
            <a:ext cx="5472608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49213"/>
            <a:ext cx="9169400" cy="676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956376" y="2065289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41542" y="1772816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1463112"/>
            <a:ext cx="4572000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/>
            <a:r>
              <a:rPr lang="ru-RU" sz="2800" dirty="0">
                <a:ln w="0">
                  <a:solidFill>
                    <a:srgbClr val="0070C0"/>
                  </a:solidFill>
                </a:ln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itchFamily="34" charset="0"/>
              </a:rPr>
              <a:t>КРУГ </a:t>
            </a:r>
          </a:p>
          <a:p>
            <a:pPr lvl="0"/>
            <a:r>
              <a:rPr lang="ru-RU" sz="2800" dirty="0">
                <a:ln w="0">
                  <a:solidFill>
                    <a:srgbClr val="0070C0"/>
                  </a:solidFill>
                </a:ln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itchFamily="34" charset="0"/>
              </a:rPr>
              <a:t>Круглый мяч и солнца диск </a:t>
            </a:r>
          </a:p>
          <a:p>
            <a:pPr lvl="0"/>
            <a:r>
              <a:rPr lang="ru-RU" sz="2800" dirty="0">
                <a:ln w="0">
                  <a:solidFill>
                    <a:srgbClr val="0070C0"/>
                  </a:solidFill>
                </a:ln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itchFamily="34" charset="0"/>
              </a:rPr>
              <a:t>Формы круглой тоже! </a:t>
            </a:r>
          </a:p>
          <a:p>
            <a:pPr lvl="0"/>
            <a:r>
              <a:rPr lang="ru-RU" sz="2800" dirty="0">
                <a:ln w="0">
                  <a:solidFill>
                    <a:srgbClr val="0070C0"/>
                  </a:solidFill>
                </a:ln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itchFamily="34" charset="0"/>
              </a:rPr>
              <a:t>По поляне мяч катись, </a:t>
            </a:r>
          </a:p>
          <a:p>
            <a:pPr lvl="0"/>
            <a:r>
              <a:rPr lang="ru-RU" sz="2800" dirty="0">
                <a:ln w="0">
                  <a:solidFill>
                    <a:srgbClr val="0070C0"/>
                  </a:solidFill>
                </a:ln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itchFamily="34" charset="0"/>
              </a:rPr>
              <a:t>И круг катиться может! </a:t>
            </a:r>
            <a:endParaRPr lang="ru-RU" sz="2800" dirty="0">
              <a:ln w="0">
                <a:solidFill>
                  <a:srgbClr val="0070C0"/>
                </a:solidFill>
              </a:ln>
              <a:gradFill>
                <a:gsLst>
                  <a:gs pos="0">
                    <a:srgbClr val="4472C4">
                      <a:lumMod val="50000"/>
                    </a:srgbClr>
                  </a:gs>
                  <a:gs pos="50000">
                    <a:srgbClr val="4472C4"/>
                  </a:gs>
                  <a:gs pos="100000">
                    <a:srgbClr val="4472C4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rial Narrow" pitchFamily="34" charset="0"/>
            </a:endParaRPr>
          </a:p>
        </p:txBody>
      </p:sp>
      <p:pic>
        <p:nvPicPr>
          <p:cNvPr id="7172" name="Picture 4" descr="https://fs01.vseosvita.ua/01005s2c-b0a4/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70887"/>
            <a:ext cx="5687617" cy="426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s04.infourok.ru/uploads/ex/0db2/0007fcf1-3b7726cf/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8796" y="0"/>
            <a:ext cx="7286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8000"/>
                </a:solidFill>
                <a:latin typeface="Monotype Corsiva" pitchFamily="66" charset="0"/>
              </a:rPr>
              <a:t>Реши задачку</a:t>
            </a:r>
            <a:endParaRPr lang="ru-RU" sz="6000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929586" y="5000636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142844" y="5000636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802237" y="2644169"/>
            <a:ext cx="769763" cy="1569660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5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3" y="2644169"/>
            <a:ext cx="851515" cy="1569660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6</a:t>
            </a:r>
            <a:endParaRPr lang="ru-RU" sz="960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6348" y="2644169"/>
            <a:ext cx="627095" cy="1569660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-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50096" y="2644169"/>
            <a:ext cx="569387" cy="1569660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1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9791" y="2644169"/>
            <a:ext cx="864339" cy="1569660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r>
              <a:rPr lang="ru-RU" sz="9600" dirty="0">
                <a:solidFill>
                  <a:srgbClr val="FF0000"/>
                </a:solidFill>
              </a:rPr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img6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86" y="0"/>
            <a:ext cx="9144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43042" y="0"/>
            <a:ext cx="57864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215306" y="5373216"/>
            <a:ext cx="928694" cy="899540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" action="ppaction://hlinkshowjump?jump=firstslide" highlightClick="1"/>
          </p:cNvPr>
          <p:cNvSpPr/>
          <p:nvPr/>
        </p:nvSpPr>
        <p:spPr>
          <a:xfrm>
            <a:off x="52987" y="5157192"/>
            <a:ext cx="928694" cy="899564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428246" y="4372362"/>
            <a:ext cx="769763" cy="156966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/>
              <a:t>5</a:t>
            </a:r>
            <a:endParaRPr lang="ru-RU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3313404" y="4381491"/>
            <a:ext cx="780983" cy="156966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/>
              <a:t>2</a:t>
            </a:r>
            <a:endParaRPr lang="ru-RU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2321557" y="4372362"/>
            <a:ext cx="864339" cy="156966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/>
              <a:t>+</a:t>
            </a:r>
            <a:endParaRPr lang="ru-RU" sz="9600" dirty="0"/>
          </a:p>
        </p:txBody>
      </p:sp>
      <p:sp>
        <p:nvSpPr>
          <p:cNvPr id="15" name="TextBox 14"/>
          <p:cNvSpPr txBox="1"/>
          <p:nvPr/>
        </p:nvSpPr>
        <p:spPr>
          <a:xfrm>
            <a:off x="4192817" y="4381491"/>
            <a:ext cx="864339" cy="156966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/>
              <a:t>=</a:t>
            </a:r>
            <a:endParaRPr lang="ru-RU" sz="9600" dirty="0"/>
          </a:p>
        </p:txBody>
      </p:sp>
      <p:sp>
        <p:nvSpPr>
          <p:cNvPr id="16" name="TextBox 15"/>
          <p:cNvSpPr txBox="1"/>
          <p:nvPr/>
        </p:nvSpPr>
        <p:spPr>
          <a:xfrm>
            <a:off x="5249722" y="4391853"/>
            <a:ext cx="779381" cy="156966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ru-RU" sz="9600" dirty="0" smtClean="0"/>
              <a:t>7</a:t>
            </a:r>
            <a:endParaRPr lang="ru-RU" sz="96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906" y="-340023"/>
            <a:ext cx="7285037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узел 1"/>
          <p:cNvSpPr/>
          <p:nvPr/>
        </p:nvSpPr>
        <p:spPr>
          <a:xfrm>
            <a:off x="3571868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3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3" name="Блок-схема: узел 2"/>
          <p:cNvSpPr/>
          <p:nvPr/>
        </p:nvSpPr>
        <p:spPr>
          <a:xfrm>
            <a:off x="285720" y="357166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1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5286380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4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1928794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2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7000892" y="357166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5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715272" y="5500702"/>
            <a:ext cx="1071570" cy="121444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5857892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Подбери цифру.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Рисунок 9" descr="5416796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16"/>
            <a:ext cx="2292928" cy="2460223"/>
          </a:xfrm>
          <a:prstGeom prst="rect">
            <a:avLst/>
          </a:prstGeom>
        </p:spPr>
      </p:pic>
      <p:pic>
        <p:nvPicPr>
          <p:cNvPr id="11" name="Рисунок 10" descr="5416796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3" y="3357562"/>
            <a:ext cx="2292928" cy="2460223"/>
          </a:xfrm>
          <a:prstGeom prst="rect">
            <a:avLst/>
          </a:prstGeom>
        </p:spPr>
      </p:pic>
      <p:pic>
        <p:nvPicPr>
          <p:cNvPr id="13" name="Рисунок 12" descr="5416796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6" y="2000240"/>
            <a:ext cx="2026607" cy="2174471"/>
          </a:xfrm>
          <a:prstGeom prst="rect">
            <a:avLst/>
          </a:prstGeom>
        </p:spPr>
      </p:pic>
      <p:pic>
        <p:nvPicPr>
          <p:cNvPr id="14" name="Рисунок 13" descr="5416796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78" y="3071810"/>
            <a:ext cx="2026607" cy="217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7311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узел 1"/>
          <p:cNvSpPr/>
          <p:nvPr/>
        </p:nvSpPr>
        <p:spPr>
          <a:xfrm>
            <a:off x="3571868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3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3" name="Блок-схема: узел 2"/>
          <p:cNvSpPr/>
          <p:nvPr/>
        </p:nvSpPr>
        <p:spPr>
          <a:xfrm>
            <a:off x="285720" y="357166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1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5286380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4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1928794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2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7000892" y="357166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5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715272" y="5500702"/>
            <a:ext cx="1071570" cy="121444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5857892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Подбери цифру.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Рисунок 14" descr="76205057_large_0_5a2e7_c211b13f_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143116"/>
            <a:ext cx="2541688" cy="3388917"/>
          </a:xfrm>
          <a:prstGeom prst="rect">
            <a:avLst/>
          </a:prstGeom>
        </p:spPr>
      </p:pic>
      <p:pic>
        <p:nvPicPr>
          <p:cNvPr id="16" name="Рисунок 15" descr="76205057_large_0_5a2e7_c211b13f_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786058"/>
            <a:ext cx="2541688" cy="3388917"/>
          </a:xfrm>
          <a:prstGeom prst="rect">
            <a:avLst/>
          </a:prstGeom>
        </p:spPr>
      </p:pic>
      <p:pic>
        <p:nvPicPr>
          <p:cNvPr id="17" name="Рисунок 16" descr="76205057_large_0_5a2e7_c211b13f_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1857364"/>
            <a:ext cx="2541688" cy="338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45847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узел 1"/>
          <p:cNvSpPr/>
          <p:nvPr/>
        </p:nvSpPr>
        <p:spPr>
          <a:xfrm>
            <a:off x="3571868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3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3" name="Блок-схема: узел 2"/>
          <p:cNvSpPr/>
          <p:nvPr/>
        </p:nvSpPr>
        <p:spPr>
          <a:xfrm>
            <a:off x="285720" y="357166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1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5286380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4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1928794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2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7000892" y="357166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5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679830" y="5289777"/>
            <a:ext cx="1071570" cy="121444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5857892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Подбери цифру.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4" name="Рисунок 13" descr="0b1e188414247d594dc2775cfaa8ce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428868"/>
            <a:ext cx="5341946" cy="401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3122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узел 1"/>
          <p:cNvSpPr/>
          <p:nvPr/>
        </p:nvSpPr>
        <p:spPr>
          <a:xfrm>
            <a:off x="3571868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3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3" name="Блок-схема: узел 2"/>
          <p:cNvSpPr/>
          <p:nvPr/>
        </p:nvSpPr>
        <p:spPr>
          <a:xfrm>
            <a:off x="285720" y="357166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1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5286380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4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1928794" y="285728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2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7000892" y="357166"/>
            <a:ext cx="1571636" cy="157163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prstClr val="white"/>
                </a:solidFill>
              </a:rPr>
              <a:t>5</a:t>
            </a:r>
            <a:endParaRPr lang="ru-RU" sz="9600" b="1" dirty="0">
              <a:solidFill>
                <a:prstClr val="white"/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715272" y="5500702"/>
            <a:ext cx="1071570" cy="121444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5857892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Подбери цифру.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2" name="Рисунок 11" descr="22c30f8a8d85 копи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143116"/>
            <a:ext cx="5952664" cy="413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4199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33" y="0"/>
            <a:ext cx="9339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0" y="5418152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МО</a:t>
            </a:r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9900"/>
                </a:solidFill>
                <a:effectLst/>
              </a:rPr>
              <a:t>ЛО</a:t>
            </a:r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ДЦ</a:t>
            </a:r>
            <a:r>
              <a:rPr lang="ru-RU" sz="8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Ы!</a:t>
            </a:r>
            <a:endParaRPr lang="ru-RU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858148" y="5643578"/>
            <a:ext cx="1042416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357158" y="5572140"/>
            <a:ext cx="1042416" cy="1042416"/>
          </a:xfrm>
          <a:prstGeom prst="actionButtonHom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680</TotalTime>
  <Words>178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Поток</vt:lpstr>
      <vt:lpstr>Тема Office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Настя</cp:lastModifiedBy>
  <cp:revision>82</cp:revision>
  <dcterms:created xsi:type="dcterms:W3CDTF">2019-02-23T19:02:21Z</dcterms:created>
  <dcterms:modified xsi:type="dcterms:W3CDTF">2020-04-26T23:19:44Z</dcterms:modified>
</cp:coreProperties>
</file>